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03" r:id="rId2"/>
    <p:sldId id="321" r:id="rId3"/>
    <p:sldId id="323" r:id="rId4"/>
    <p:sldId id="325" r:id="rId5"/>
    <p:sldId id="328" r:id="rId6"/>
    <p:sldId id="330" r:id="rId7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B20"/>
    <a:srgbClr val="F5F5F5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89591" autoAdjust="0"/>
  </p:normalViewPr>
  <p:slideViewPr>
    <p:cSldViewPr snapToGrid="0">
      <p:cViewPr varScale="1">
        <p:scale>
          <a:sx n="65" d="100"/>
          <a:sy n="65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hort_Message_Service" TargetMode="External"/><Relationship Id="rId3" Type="http://schemas.openxmlformats.org/officeDocument/2006/relationships/hyperlink" Target="https://fr.wikipedia.org/wiki/Jan_Koum" TargetMode="External"/><Relationship Id="rId7" Type="http://schemas.openxmlformats.org/officeDocument/2006/relationships/hyperlink" Target="https://fr.wikipedia.org/wiki/WhatsApp#cite_note-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Yahoo!" TargetMode="External"/><Relationship Id="rId5" Type="http://schemas.openxmlformats.org/officeDocument/2006/relationships/hyperlink" Target="https://fr.wikipedia.org/wiki/%C3%89tats-Unis" TargetMode="External"/><Relationship Id="rId10" Type="http://schemas.openxmlformats.org/officeDocument/2006/relationships/hyperlink" Target="https://fr.wikipedia.org/wiki/Meta_(entreprise)" TargetMode="External"/><Relationship Id="rId4" Type="http://schemas.openxmlformats.org/officeDocument/2006/relationships/hyperlink" Target="https://fr.wikipedia.org/wiki/Brian_Acton" TargetMode="External"/><Relationship Id="rId9" Type="http://schemas.openxmlformats.org/officeDocument/2006/relationships/hyperlink" Target="https://fr.wikipedia.org/wiki/WhatsApp#cite_note-3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L'application est créée en 2009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Jan </a:t>
            </a:r>
            <a:r>
              <a:rPr lang="fr-FR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Koum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rian Acton"/>
              </a:rPr>
              <a:t>Brian Acton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deux anciens employés de la société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États-Unis"/>
              </a:rPr>
              <a:t>américaine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Yahoo!"/>
              </a:rPr>
              <a:t>Yahoo!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2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avec pour objectif de remplacer le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Short Message Service"/>
              </a:rPr>
              <a:t>SMS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Elle est utilisée par plus de deux milliards de personnes en 2020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3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 février 2014, WhatsApp est acquis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Meta (entreprise)"/>
              </a:rPr>
              <a:t>Facebook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Vient de « 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what’s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up » : quoi de neuf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86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7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84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57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43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15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6DA1-CD1C-45C2-9D84-E7EA8BB68F1B}" type="datetime1">
              <a:rPr lang="fr-FR" smtClean="0"/>
              <a:t>09/08/2022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ABE2-8234-4E0B-93BF-B82BC2F58836}" type="datetime1">
              <a:rPr lang="fr-FR" smtClean="0"/>
              <a:t>09/08/2022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02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3CB9-1C57-4992-95D6-6A7762B5B5CF}" type="datetime1">
              <a:rPr lang="fr-FR" smtClean="0"/>
              <a:t>09/08/2022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1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1913-FED0-48D2-AAD1-97B2F26CFD8E}" type="datetime1">
              <a:rPr lang="fr-FR" smtClean="0"/>
              <a:t>09/08/2022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93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65E0-AD71-4515-BBE5-C3965019AFD0}" type="datetime1">
              <a:rPr lang="fr-FR" smtClean="0"/>
              <a:t>09/08/2022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5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DA13-1744-437E-B684-40F03E86A294}" type="datetime1">
              <a:rPr lang="fr-FR" smtClean="0"/>
              <a:t>09/08/2022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57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C248-2C98-4AD9-9B57-C4EB4EAFC586}" type="datetime1">
              <a:rPr lang="fr-FR" smtClean="0"/>
              <a:t>09/08/2022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1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4075-F6BE-4C3D-8CDF-7EF15C127546}" type="datetime1">
              <a:rPr lang="fr-FR" smtClean="0"/>
              <a:t>09/08/2022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2A0A-7271-489E-AB9E-F52E6D712269}" type="datetime1">
              <a:rPr lang="fr-FR" smtClean="0"/>
              <a:t>09/08/2022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99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9D1A-3773-44BA-B92E-4C1F31E3C672}" type="datetime1">
              <a:rPr lang="fr-FR" smtClean="0"/>
              <a:t>09/08/2022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5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35B5-831A-4B78-9F91-E551F4D1A960}" type="datetime1">
              <a:rPr lang="fr-FR" smtClean="0"/>
              <a:t>09/08/2022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4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D16C-C60B-42A6-A9F5-6932FD751A97}" type="datetime1">
              <a:rPr lang="fr-FR" smtClean="0"/>
              <a:t>09/08/2022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Zoom sur WhatsApp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86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15" y="0"/>
            <a:ext cx="3159795" cy="748836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🤔 WhatsApp,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92" y="829907"/>
            <a:ext cx="4013510" cy="1399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b="1" i="0" dirty="0">
                <a:effectLst/>
                <a:latin typeface="Arial" panose="020B0604020202020204" pitchFamily="34" charset="0"/>
              </a:rPr>
              <a:t>« WhatsApp</a:t>
            </a:r>
            <a:r>
              <a:rPr lang="fr-FR" sz="1400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sz="1400" b="1" i="0" dirty="0">
                <a:effectLst/>
                <a:latin typeface="Arial" panose="020B0604020202020204" pitchFamily="34" charset="0"/>
              </a:rPr>
              <a:t>WhatsApp Messenger</a:t>
            </a:r>
            <a:r>
              <a:rPr lang="fr-FR" sz="1400" i="0" dirty="0">
                <a:effectLst/>
                <a:latin typeface="Arial" panose="020B0604020202020204" pitchFamily="34" charset="0"/>
              </a:rPr>
              <a:t>) est une </a:t>
            </a:r>
            <a:r>
              <a:rPr lang="fr-FR" sz="140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application mobile</a:t>
            </a:r>
            <a:r>
              <a:rPr lang="fr-FR" sz="1400" i="0" dirty="0">
                <a:effectLst/>
                <a:latin typeface="Arial" panose="020B0604020202020204" pitchFamily="34" charset="0"/>
              </a:rPr>
              <a:t> </a:t>
            </a:r>
            <a:r>
              <a:rPr lang="fr-FR" sz="1400" i="0" u="none" strike="noStrike" dirty="0">
                <a:effectLst/>
                <a:latin typeface="Arial" panose="020B0604020202020204" pitchFamily="34" charset="0"/>
              </a:rPr>
              <a:t>multiplateforme</a:t>
            </a:r>
            <a:r>
              <a:rPr lang="fr-FR" sz="1400" i="0" dirty="0">
                <a:effectLst/>
                <a:latin typeface="Arial" panose="020B0604020202020204" pitchFamily="34" charset="0"/>
              </a:rPr>
              <a:t> qui fournit un </a:t>
            </a:r>
            <a:r>
              <a:rPr lang="fr-FR" sz="14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système de </a:t>
            </a:r>
            <a:r>
              <a:rPr lang="fr-FR" sz="140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messagerie instantanée</a:t>
            </a:r>
            <a:r>
              <a:rPr lang="fr-FR" sz="1400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1400" i="0" u="none" strike="noStrike" dirty="0">
                <a:effectLst/>
                <a:latin typeface="Arial" panose="020B0604020202020204" pitchFamily="34" charset="0"/>
              </a:rPr>
              <a:t>chiffrée</a:t>
            </a:r>
            <a:r>
              <a:rPr lang="fr-FR" sz="1400" i="0" dirty="0">
                <a:effectLst/>
                <a:latin typeface="Arial" panose="020B0604020202020204" pitchFamily="34" charset="0"/>
              </a:rPr>
              <a:t> de bout en bout aussi bien via les </a:t>
            </a:r>
            <a:r>
              <a:rPr lang="fr-FR" sz="140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réseaux</a:t>
            </a:r>
            <a:r>
              <a:rPr lang="fr-FR" sz="1400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40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 téléphonie mobiles</a:t>
            </a:r>
            <a:r>
              <a:rPr lang="fr-FR" sz="14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1400" i="0" dirty="0">
                <a:effectLst/>
                <a:latin typeface="Arial" panose="020B0604020202020204" pitchFamily="34" charset="0"/>
              </a:rPr>
              <a:t>que par </a:t>
            </a:r>
            <a:r>
              <a:rPr lang="fr-FR" sz="140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Internet</a:t>
            </a:r>
            <a:r>
              <a:rPr lang="fr-FR" sz="1400" u="none" strike="noStrike" dirty="0">
                <a:solidFill>
                  <a:srgbClr val="00B050"/>
                </a:solidFill>
                <a:latin typeface="Arial" panose="020B0604020202020204" pitchFamily="34" charset="0"/>
              </a:rPr>
              <a:t> »*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97B3445-203A-F127-9963-16D605F1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A1D449-7B43-A40E-C5FC-E2A549BF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8740" y="679877"/>
            <a:ext cx="442185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05E1A18-C874-00B2-BE7F-05B81D2BC375}"/>
              </a:ext>
            </a:extLst>
          </p:cNvPr>
          <p:cNvSpPr txBox="1"/>
          <p:nvPr/>
        </p:nvSpPr>
        <p:spPr>
          <a:xfrm>
            <a:off x="681038" y="1940054"/>
            <a:ext cx="3343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*Source : fr.wikipedia.org/wiki/WhatsApp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FB8533A-A572-592D-8CDC-1FEFE04890CE}"/>
              </a:ext>
            </a:extLst>
          </p:cNvPr>
          <p:cNvSpPr txBox="1">
            <a:spLocks/>
          </p:cNvSpPr>
          <p:nvPr/>
        </p:nvSpPr>
        <p:spPr>
          <a:xfrm>
            <a:off x="445368" y="2350308"/>
            <a:ext cx="3476183" cy="1373622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>
                <a:solidFill>
                  <a:srgbClr val="00B050"/>
                </a:solidFill>
              </a:rPr>
              <a:t>Elle est :</a:t>
            </a:r>
          </a:p>
          <a:p>
            <a:pPr marL="0" indent="0" algn="ctr">
              <a:buNone/>
            </a:pPr>
            <a:r>
              <a:rPr lang="fr-FR" sz="1400"/>
              <a:t>Simple d’utilisation</a:t>
            </a:r>
          </a:p>
          <a:p>
            <a:pPr marL="0" indent="0" algn="ctr">
              <a:buNone/>
            </a:pPr>
            <a:r>
              <a:rPr lang="fr-FR" sz="1400"/>
              <a:t>Gratuite</a:t>
            </a:r>
          </a:p>
          <a:p>
            <a:pPr marL="0" indent="0" algn="ctr">
              <a:buNone/>
            </a:pPr>
            <a:r>
              <a:rPr lang="fr-FR" sz="1400"/>
              <a:t>Disponible partout dans le monde</a:t>
            </a:r>
            <a:endParaRPr lang="fr-FR" sz="1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CE1040-522F-90C0-E7CD-635FF86DC4B2}"/>
              </a:ext>
            </a:extLst>
          </p:cNvPr>
          <p:cNvSpPr txBox="1">
            <a:spLocks/>
          </p:cNvSpPr>
          <p:nvPr/>
        </p:nvSpPr>
        <p:spPr>
          <a:xfrm>
            <a:off x="591265" y="4131268"/>
            <a:ext cx="3729150" cy="137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🖋 Envoyer des messages écrits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🖼 Envoyer et recevoir des photos ou des vidéos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📞 Téléphoner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🙈 Faire de la </a:t>
            </a:r>
            <a:r>
              <a:rPr lang="fr-FR" sz="1400" dirty="0" err="1"/>
              <a:t>visio</a:t>
            </a:r>
            <a:endParaRPr lang="fr-FR" sz="14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1B2F9BA-B6D6-C5E8-44AF-B0C39828EB0A}"/>
              </a:ext>
            </a:extLst>
          </p:cNvPr>
          <p:cNvSpPr txBox="1">
            <a:spLocks/>
          </p:cNvSpPr>
          <p:nvPr/>
        </p:nvSpPr>
        <p:spPr>
          <a:xfrm>
            <a:off x="2240484" y="5644840"/>
            <a:ext cx="2081757" cy="690408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👩🏼‍🤝‍🧑🏾Entre deux personnes</a:t>
            </a:r>
          </a:p>
          <a:p>
            <a:pPr marL="0" indent="0">
              <a:buNone/>
            </a:pPr>
            <a:r>
              <a:rPr lang="fr-FR" sz="1400" dirty="0"/>
              <a:t>👨‍👨‍👧‍👦 ou dans des groupes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C79430F-A40E-7BAC-F087-86E38969CE06}"/>
              </a:ext>
            </a:extLst>
          </p:cNvPr>
          <p:cNvSpPr/>
          <p:nvPr/>
        </p:nvSpPr>
        <p:spPr>
          <a:xfrm>
            <a:off x="1518012" y="5748058"/>
            <a:ext cx="554901" cy="3651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59868C-8453-E026-85BB-1197F86DC223}"/>
              </a:ext>
            </a:extLst>
          </p:cNvPr>
          <p:cNvSpPr txBox="1"/>
          <p:nvPr/>
        </p:nvSpPr>
        <p:spPr>
          <a:xfrm>
            <a:off x="1235351" y="3806652"/>
            <a:ext cx="2010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</a:rPr>
              <a:t>À quoi ça sert ?</a:t>
            </a:r>
            <a:endParaRPr lang="fr-FR" sz="1800" b="1" dirty="0">
              <a:solidFill>
                <a:srgbClr val="00B050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59CBCA8-8F0A-CA3B-F210-A724B91E4FB1}"/>
              </a:ext>
            </a:extLst>
          </p:cNvPr>
          <p:cNvCxnSpPr>
            <a:cxnSpLocks/>
          </p:cNvCxnSpPr>
          <p:nvPr/>
        </p:nvCxnSpPr>
        <p:spPr>
          <a:xfrm>
            <a:off x="4572884" y="748836"/>
            <a:ext cx="0" cy="5519989"/>
          </a:xfrm>
          <a:prstGeom prst="line">
            <a:avLst/>
          </a:prstGeom>
          <a:ln w="762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FB7FC86-0AEB-D3ED-F757-7E5BB7805307}"/>
              </a:ext>
            </a:extLst>
          </p:cNvPr>
          <p:cNvSpPr txBox="1">
            <a:spLocks/>
          </p:cNvSpPr>
          <p:nvPr/>
        </p:nvSpPr>
        <p:spPr>
          <a:xfrm>
            <a:off x="4770662" y="4317392"/>
            <a:ext cx="5943599" cy="90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Pour synchroniser ses contacts WhatsApp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2138FC97-6550-BFFB-159F-91273EC6D597}"/>
              </a:ext>
            </a:extLst>
          </p:cNvPr>
          <p:cNvSpPr txBox="1">
            <a:spLocks/>
          </p:cNvSpPr>
          <p:nvPr/>
        </p:nvSpPr>
        <p:spPr>
          <a:xfrm>
            <a:off x="4770662" y="4695172"/>
            <a:ext cx="5010618" cy="1899336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/>
              <a:t>2 méthodes :</a:t>
            </a:r>
          </a:p>
          <a:p>
            <a:pPr marL="0" indent="0">
              <a:buNone/>
            </a:pPr>
            <a:r>
              <a:rPr lang="fr-FR" sz="1400" b="1" dirty="0"/>
              <a:t>👉 </a:t>
            </a:r>
            <a:r>
              <a:rPr lang="fr-FR" sz="1400" dirty="0"/>
              <a:t>À la suite de l'ajout du numéro de téléphone dans l'application, vous recevez un sms avec un code qui vous sera demandé par WhatsApp.</a:t>
            </a:r>
          </a:p>
          <a:p>
            <a:pPr marL="0" indent="0">
              <a:buNone/>
            </a:pPr>
            <a:r>
              <a:rPr lang="fr-FR" sz="1400" b="1" dirty="0"/>
              <a:t>👉 </a:t>
            </a:r>
            <a:r>
              <a:rPr lang="fr-FR" sz="1400" dirty="0"/>
              <a:t>Vous donnez accès à WhatsApp à votre téléphone et la synchronisation de vos contacts sur l'application se fait automatiquement.  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33A9EA1-68D5-333A-199C-8B5335F6CB10}"/>
              </a:ext>
            </a:extLst>
          </p:cNvPr>
          <p:cNvSpPr txBox="1">
            <a:spLocks/>
          </p:cNvSpPr>
          <p:nvPr/>
        </p:nvSpPr>
        <p:spPr>
          <a:xfrm>
            <a:off x="5857778" y="121114"/>
            <a:ext cx="3159795" cy="50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/>
              <a:t>💡 De quoi vous aider !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3A6CE64-99D1-9BA6-89F1-23DB8D3A2397}"/>
              </a:ext>
            </a:extLst>
          </p:cNvPr>
          <p:cNvSpPr txBox="1"/>
          <p:nvPr/>
        </p:nvSpPr>
        <p:spPr>
          <a:xfrm>
            <a:off x="5246006" y="621476"/>
            <a:ext cx="438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Voici une sélection de vidéos qui montrent comment utiliser WhatsApp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Pour télécharger l’application : </a:t>
            </a:r>
          </a:p>
          <a:p>
            <a:pPr algn="ctr"/>
            <a:r>
              <a:rPr lang="fr-FR" sz="1400" dirty="0"/>
              <a:t>bit.ly/</a:t>
            </a:r>
            <a:r>
              <a:rPr lang="fr-FR" sz="1400" dirty="0" err="1"/>
              <a:t>telecharger-whatsapp</a:t>
            </a:r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👉Pour synchroniser ses contacts :</a:t>
            </a:r>
          </a:p>
          <a:p>
            <a:pPr algn="ctr"/>
            <a:r>
              <a:rPr lang="fr-FR" sz="1400" dirty="0"/>
              <a:t>bit.ly/synchroniser-contacts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Pour envoyer des messages : </a:t>
            </a:r>
          </a:p>
          <a:p>
            <a:pPr algn="ctr"/>
            <a:r>
              <a:rPr lang="fr-FR" sz="1400" dirty="0"/>
              <a:t>bit.ly/envoi-messages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Pour gérer ses appels : </a:t>
            </a:r>
          </a:p>
          <a:p>
            <a:pPr algn="ctr"/>
            <a:r>
              <a:rPr lang="fr-FR" sz="1400" dirty="0"/>
              <a:t>bit.ly/</a:t>
            </a:r>
            <a:r>
              <a:rPr lang="fr-FR" sz="1400" dirty="0" err="1"/>
              <a:t>gerer</a:t>
            </a:r>
            <a:r>
              <a:rPr lang="fr-FR" sz="1400" dirty="0"/>
              <a:t>-appels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2294E7-C67D-ED6B-E971-69657EBA6898}"/>
              </a:ext>
            </a:extLst>
          </p:cNvPr>
          <p:cNvSpPr/>
          <p:nvPr/>
        </p:nvSpPr>
        <p:spPr>
          <a:xfrm>
            <a:off x="5043340" y="0"/>
            <a:ext cx="4595468" cy="43173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89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738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🤓</a:t>
            </a:r>
            <a:r>
              <a:rPr lang="fr-FR" sz="325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45" y="1437879"/>
            <a:ext cx="2903504" cy="392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76167" y="1003342"/>
            <a:ext cx="85439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177140" y="1866417"/>
            <a:ext cx="1577391" cy="133904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None/>
              </a:pPr>
              <a:endParaRPr lang="fr-FR" sz="1138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1995454" y="1866417"/>
            <a:ext cx="1759055" cy="133904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None/>
              </a:pPr>
              <a:endParaRPr lang="fr-FR" sz="1138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CE13BAB-2A67-7CE5-74E5-674DFD5D2373}"/>
              </a:ext>
            </a:extLst>
          </p:cNvPr>
          <p:cNvGrpSpPr/>
          <p:nvPr/>
        </p:nvGrpSpPr>
        <p:grpSpPr>
          <a:xfrm>
            <a:off x="1291566" y="3328478"/>
            <a:ext cx="2338976" cy="2626677"/>
            <a:chOff x="6029590" y="1385175"/>
            <a:chExt cx="2878740" cy="3232833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2A2BD2D-542F-4A00-1F49-08927E3A26BF}"/>
                </a:ext>
              </a:extLst>
            </p:cNvPr>
            <p:cNvGrpSpPr/>
            <p:nvPr/>
          </p:nvGrpSpPr>
          <p:grpSpPr>
            <a:xfrm>
              <a:off x="6029590" y="1385175"/>
              <a:ext cx="2803167" cy="3232833"/>
              <a:chOff x="6470937" y="1385175"/>
              <a:chExt cx="2803167" cy="3232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2D8811D6-F717-B4AC-0854-866F91449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0937" y="1427568"/>
                <a:ext cx="2652588" cy="319044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77253A-554B-2D8D-1C45-E214650186D7}"/>
                  </a:ext>
                </a:extLst>
              </p:cNvPr>
              <p:cNvSpPr/>
              <p:nvPr/>
            </p:nvSpPr>
            <p:spPr>
              <a:xfrm>
                <a:off x="7784668" y="1725719"/>
                <a:ext cx="1489436" cy="87607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5FD89C3B-0446-AA26-C0AD-74400B250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36990" y="1560193"/>
                <a:ext cx="349793" cy="17736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C60F454F-122B-D864-08F0-68BDA44E5FFC}"/>
                  </a:ext>
                </a:extLst>
              </p:cNvPr>
              <p:cNvSpPr/>
              <p:nvPr/>
            </p:nvSpPr>
            <p:spPr>
              <a:xfrm>
                <a:off x="8097341" y="1385175"/>
                <a:ext cx="310303" cy="298151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C00C6B9E-5D38-37C3-EFAC-26E6B80AC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2455" y="2562909"/>
                <a:ext cx="644341" cy="39508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311D36D2-F043-0CB0-F6B4-B2725F1D6568}"/>
                </a:ext>
              </a:extLst>
            </p:cNvPr>
            <p:cNvSpPr txBox="1">
              <a:spLocks/>
            </p:cNvSpPr>
            <p:nvPr/>
          </p:nvSpPr>
          <p:spPr>
            <a:xfrm>
              <a:off x="7343321" y="1780550"/>
              <a:ext cx="1565009" cy="636902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/>
                <a:t>Je clique sur le contact voulu ou je le recherche grâce à la loupe</a:t>
              </a:r>
            </a:p>
            <a:p>
              <a:pPr marL="0" indent="0">
                <a:buNone/>
              </a:pPr>
              <a:endParaRPr lang="fr-FR" sz="1138" dirty="0"/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24121" y="1806905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1942687" y="1788956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200759" y="3274618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3</a:t>
            </a:r>
          </a:p>
        </p:txBody>
      </p:sp>
      <p:sp>
        <p:nvSpPr>
          <p:cNvPr id="58" name="Espace réservé du contenu 2">
            <a:extLst>
              <a:ext uri="{FF2B5EF4-FFF2-40B4-BE49-F238E27FC236}">
                <a16:creationId xmlns:a16="http://schemas.microsoft.com/office/drawing/2014/main" id="{A6C18C15-9D1B-3E34-50A8-8D1CFA494476}"/>
              </a:ext>
            </a:extLst>
          </p:cNvPr>
          <p:cNvSpPr txBox="1">
            <a:spLocks/>
          </p:cNvSpPr>
          <p:nvPr/>
        </p:nvSpPr>
        <p:spPr>
          <a:xfrm>
            <a:off x="8358535" y="3868012"/>
            <a:ext cx="1111542" cy="5174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Pour envoyer un message vocal</a:t>
            </a:r>
          </a:p>
          <a:p>
            <a:pPr marL="0" indent="0">
              <a:buNone/>
            </a:pPr>
            <a:endParaRPr lang="fr-FR" sz="1138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DBFBBF4B-20AF-385D-E37C-3086549E6F1D}"/>
              </a:ext>
            </a:extLst>
          </p:cNvPr>
          <p:cNvGrpSpPr/>
          <p:nvPr/>
        </p:nvGrpSpPr>
        <p:grpSpPr>
          <a:xfrm>
            <a:off x="4816629" y="2438581"/>
            <a:ext cx="4613916" cy="3492251"/>
            <a:chOff x="6359160" y="1072687"/>
            <a:chExt cx="5678666" cy="429815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8298A88-3916-B628-AAAF-7E810B84C60F}"/>
                </a:ext>
              </a:extLst>
            </p:cNvPr>
            <p:cNvGrpSpPr/>
            <p:nvPr/>
          </p:nvGrpSpPr>
          <p:grpSpPr>
            <a:xfrm>
              <a:off x="7915795" y="1072687"/>
              <a:ext cx="2711502" cy="4298155"/>
              <a:chOff x="8270780" y="1060198"/>
              <a:chExt cx="2711502" cy="4298155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14F69CAB-355D-DD9F-FF3B-06546B336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0780" y="1060198"/>
                <a:ext cx="2599740" cy="4298155"/>
              </a:xfrm>
              <a:prstGeom prst="rect">
                <a:avLst/>
              </a:prstGeom>
            </p:spPr>
          </p:pic>
          <p:sp>
            <p:nvSpPr>
              <p:cNvPr id="34" name="Espace réservé du contenu 2">
                <a:extLst>
                  <a:ext uri="{FF2B5EF4-FFF2-40B4-BE49-F238E27FC236}">
                    <a16:creationId xmlns:a16="http://schemas.microsoft.com/office/drawing/2014/main" id="{A85AEE40-192F-7173-5727-84408253A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07" y="2349456"/>
                <a:ext cx="2000067" cy="636902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138" dirty="0"/>
                  <a:t>Je tape mon texte avec le clavier tactile puis j’appuie sur « </a:t>
                </a:r>
                <a:r>
                  <a:rPr lang="fr-FR" sz="1138" b="1" dirty="0">
                    <a:solidFill>
                      <a:srgbClr val="00B050"/>
                    </a:solidFill>
                  </a:rPr>
                  <a:t>envoyer</a:t>
                </a:r>
                <a:r>
                  <a:rPr lang="fr-FR" sz="1138" dirty="0"/>
                  <a:t> »</a:t>
                </a:r>
              </a:p>
              <a:p>
                <a:pPr marL="0" indent="0">
                  <a:buNone/>
                </a:pPr>
                <a:endParaRPr lang="fr-FR" sz="1138" dirty="0"/>
              </a:p>
            </p:txBody>
          </p:sp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83B13D2E-1CB8-0934-1C2E-52B0D88A4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3918" y="2154150"/>
                <a:ext cx="478364" cy="509028"/>
              </a:xfrm>
              <a:prstGeom prst="rect">
                <a:avLst/>
              </a:prstGeom>
            </p:spPr>
          </p:pic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2EFBDAD0-BBD1-B373-A94E-E366A03056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0510" y="2521698"/>
                <a:ext cx="340157" cy="23565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CE5E9DF1-D074-D1E6-AE86-6819AF707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0600" y="2586050"/>
                <a:ext cx="0" cy="84295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52279F85-6934-C4A3-BED4-9E9B3F7F6E4E}"/>
                </a:ext>
              </a:extLst>
            </p:cNvPr>
            <p:cNvSpPr/>
            <p:nvPr/>
          </p:nvSpPr>
          <p:spPr>
            <a:xfrm>
              <a:off x="9502060" y="3325361"/>
              <a:ext cx="235825" cy="21944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E99D21AB-104E-19F6-FAE2-DC1E7293B77A}"/>
                </a:ext>
              </a:extLst>
            </p:cNvPr>
            <p:cNvCxnSpPr>
              <a:cxnSpLocks/>
              <a:stCxn id="48" idx="4"/>
            </p:cNvCxnSpPr>
            <p:nvPr/>
          </p:nvCxnSpPr>
          <p:spPr>
            <a:xfrm>
              <a:off x="9619973" y="3544807"/>
              <a:ext cx="1119085" cy="5698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space réservé du contenu 2">
              <a:extLst>
                <a:ext uri="{FF2B5EF4-FFF2-40B4-BE49-F238E27FC236}">
                  <a16:creationId xmlns:a16="http://schemas.microsoft.com/office/drawing/2014/main" id="{8D84A533-EA55-659F-AC68-A77EB2B93AFA}"/>
                </a:ext>
              </a:extLst>
            </p:cNvPr>
            <p:cNvSpPr txBox="1">
              <a:spLocks/>
            </p:cNvSpPr>
            <p:nvPr/>
          </p:nvSpPr>
          <p:spPr>
            <a:xfrm>
              <a:off x="10669774" y="3774887"/>
              <a:ext cx="1368052" cy="122676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/>
                <a:t>Pour joindre une photo à mon message, choisir une photo dans la galerie</a:t>
              </a:r>
            </a:p>
            <a:p>
              <a:pPr marL="0" indent="0">
                <a:buNone/>
              </a:pPr>
              <a:endParaRPr lang="fr-FR" sz="1138" dirty="0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52DDA99A-AD18-51BA-FBCA-DE42BDB2CEE7}"/>
                </a:ext>
              </a:extLst>
            </p:cNvPr>
            <p:cNvSpPr/>
            <p:nvPr/>
          </p:nvSpPr>
          <p:spPr>
            <a:xfrm>
              <a:off x="10137770" y="3276605"/>
              <a:ext cx="340158" cy="38457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2E5CAEB3-2572-1579-F2F8-F1D4C1DD8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0529" y="3091789"/>
              <a:ext cx="340157" cy="2356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EC5D88D-244F-5F2C-53D0-6509E2D05B57}"/>
                </a:ext>
              </a:extLst>
            </p:cNvPr>
            <p:cNvSpPr/>
            <p:nvPr/>
          </p:nvSpPr>
          <p:spPr>
            <a:xfrm>
              <a:off x="7830722" y="1144919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5" name="Espace réservé du contenu 2">
              <a:extLst>
                <a:ext uri="{FF2B5EF4-FFF2-40B4-BE49-F238E27FC236}">
                  <a16:creationId xmlns:a16="http://schemas.microsoft.com/office/drawing/2014/main" id="{0EF9CE3A-4E54-E351-81B8-E1A19C79DD1B}"/>
                </a:ext>
              </a:extLst>
            </p:cNvPr>
            <p:cNvSpPr txBox="1">
              <a:spLocks/>
            </p:cNvSpPr>
            <p:nvPr/>
          </p:nvSpPr>
          <p:spPr>
            <a:xfrm>
              <a:off x="6359160" y="1468307"/>
              <a:ext cx="1172817" cy="486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138" dirty="0"/>
                <a:t>Pour revenir en arrière</a:t>
              </a:r>
            </a:p>
            <a:p>
              <a:pPr marL="0" indent="0" algn="ctr">
                <a:buNone/>
              </a:pPr>
              <a:endParaRPr lang="fr-FR" sz="1138" dirty="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1ABF68E-3912-C0FA-B3FB-B1265E364FA0}"/>
                </a:ext>
              </a:extLst>
            </p:cNvPr>
            <p:cNvSpPr/>
            <p:nvPr/>
          </p:nvSpPr>
          <p:spPr>
            <a:xfrm>
              <a:off x="7900521" y="3333585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03C25788-402E-131A-8EC1-4D2396D87D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5124" y="3609074"/>
              <a:ext cx="305721" cy="30858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space réservé du contenu 2">
              <a:extLst>
                <a:ext uri="{FF2B5EF4-FFF2-40B4-BE49-F238E27FC236}">
                  <a16:creationId xmlns:a16="http://schemas.microsoft.com/office/drawing/2014/main" id="{537EF39D-E59F-3106-9045-C2BDAB02D3FF}"/>
                </a:ext>
              </a:extLst>
            </p:cNvPr>
            <p:cNvSpPr txBox="1">
              <a:spLocks/>
            </p:cNvSpPr>
            <p:nvPr/>
          </p:nvSpPr>
          <p:spPr>
            <a:xfrm>
              <a:off x="6750239" y="3910815"/>
              <a:ext cx="1368052" cy="5047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/>
                <a:t>Pour ajouter un « émoticône »</a:t>
              </a:r>
            </a:p>
            <a:p>
              <a:pPr marL="0" indent="0">
                <a:buNone/>
              </a:pPr>
              <a:endParaRPr lang="fr-FR" sz="1138" dirty="0"/>
            </a:p>
          </p:txBody>
        </p: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7E3322CF-38CA-ED22-EB16-800722EC2880}"/>
                </a:ext>
              </a:extLst>
            </p:cNvPr>
            <p:cNvCxnSpPr>
              <a:cxnSpLocks/>
              <a:stCxn id="59" idx="3"/>
              <a:endCxn id="65" idx="3"/>
            </p:cNvCxnSpPr>
            <p:nvPr/>
          </p:nvCxnSpPr>
          <p:spPr>
            <a:xfrm flipH="1">
              <a:off x="7531977" y="1399407"/>
              <a:ext cx="344188" cy="3122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C5F3256A-9254-A411-7738-320C4E8D34D9}"/>
              </a:ext>
            </a:extLst>
          </p:cNvPr>
          <p:cNvSpPr/>
          <p:nvPr/>
        </p:nvSpPr>
        <p:spPr>
          <a:xfrm>
            <a:off x="4471673" y="3412831"/>
            <a:ext cx="952914" cy="6159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128AE2D0-38DE-2CAB-88BB-C23B6AC071EF}"/>
              </a:ext>
            </a:extLst>
          </p:cNvPr>
          <p:cNvSpPr/>
          <p:nvPr/>
        </p:nvSpPr>
        <p:spPr>
          <a:xfrm>
            <a:off x="6435012" y="2422379"/>
            <a:ext cx="902598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6" name="Espace réservé du contenu 2">
            <a:extLst>
              <a:ext uri="{FF2B5EF4-FFF2-40B4-BE49-F238E27FC236}">
                <a16:creationId xmlns:a16="http://schemas.microsoft.com/office/drawing/2014/main" id="{F50D086A-1A9F-32F7-FCFC-9F79047AAE24}"/>
              </a:ext>
            </a:extLst>
          </p:cNvPr>
          <p:cNvSpPr txBox="1">
            <a:spLocks/>
          </p:cNvSpPr>
          <p:nvPr/>
        </p:nvSpPr>
        <p:spPr>
          <a:xfrm>
            <a:off x="5457939" y="1855641"/>
            <a:ext cx="1612912" cy="35405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Nom de la personne avec qui je communique</a:t>
            </a:r>
          </a:p>
          <a:p>
            <a:pPr marL="0" indent="0">
              <a:buNone/>
            </a:pPr>
            <a:endParaRPr lang="fr-FR" sz="1138" dirty="0"/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E3EBCF18-F6D7-68C4-18A2-F8A43AA24B47}"/>
              </a:ext>
            </a:extLst>
          </p:cNvPr>
          <p:cNvCxnSpPr>
            <a:cxnSpLocks/>
          </p:cNvCxnSpPr>
          <p:nvPr/>
        </p:nvCxnSpPr>
        <p:spPr>
          <a:xfrm flipH="1" flipV="1">
            <a:off x="6412027" y="2205966"/>
            <a:ext cx="307535" cy="2398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20D1268E-E8C0-F9ED-1BCE-6A0B36DD2024}"/>
              </a:ext>
            </a:extLst>
          </p:cNvPr>
          <p:cNvSpPr/>
          <p:nvPr/>
        </p:nvSpPr>
        <p:spPr>
          <a:xfrm>
            <a:off x="7388585" y="2497269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A8D4008-C426-B0AE-DF12-E3D54D58B69C}"/>
              </a:ext>
            </a:extLst>
          </p:cNvPr>
          <p:cNvSpPr/>
          <p:nvPr/>
        </p:nvSpPr>
        <p:spPr>
          <a:xfrm>
            <a:off x="7691228" y="2490101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A8854A75-5674-749D-9505-FFF2C2A0A660}"/>
              </a:ext>
            </a:extLst>
          </p:cNvPr>
          <p:cNvCxnSpPr>
            <a:cxnSpLocks/>
          </p:cNvCxnSpPr>
          <p:nvPr/>
        </p:nvCxnSpPr>
        <p:spPr>
          <a:xfrm flipV="1">
            <a:off x="7861543" y="2172487"/>
            <a:ext cx="643993" cy="3335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85330122-65E1-ED8D-212C-90281D98F84A}"/>
              </a:ext>
            </a:extLst>
          </p:cNvPr>
          <p:cNvCxnSpPr>
            <a:cxnSpLocks/>
          </p:cNvCxnSpPr>
          <p:nvPr/>
        </p:nvCxnSpPr>
        <p:spPr>
          <a:xfrm flipV="1">
            <a:off x="7496656" y="2125808"/>
            <a:ext cx="141113" cy="3633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BB070152-F167-528C-BB16-EBF661720969}"/>
              </a:ext>
            </a:extLst>
          </p:cNvPr>
          <p:cNvCxnSpPr>
            <a:cxnSpLocks/>
          </p:cNvCxnSpPr>
          <p:nvPr/>
        </p:nvCxnSpPr>
        <p:spPr>
          <a:xfrm>
            <a:off x="8199300" y="2591736"/>
            <a:ext cx="322859" cy="2016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A4FF0B72-35E9-F4A3-34D0-FA40580F7237}"/>
              </a:ext>
            </a:extLst>
          </p:cNvPr>
          <p:cNvSpPr/>
          <p:nvPr/>
        </p:nvSpPr>
        <p:spPr>
          <a:xfrm>
            <a:off x="7969445" y="2474094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7" name="Espace réservé du contenu 2">
            <a:extLst>
              <a:ext uri="{FF2B5EF4-FFF2-40B4-BE49-F238E27FC236}">
                <a16:creationId xmlns:a16="http://schemas.microsoft.com/office/drawing/2014/main" id="{60CF2919-28E5-2286-A107-25A638C634DA}"/>
              </a:ext>
            </a:extLst>
          </p:cNvPr>
          <p:cNvSpPr txBox="1">
            <a:spLocks/>
          </p:cNvSpPr>
          <p:nvPr/>
        </p:nvSpPr>
        <p:spPr>
          <a:xfrm>
            <a:off x="7263754" y="1600327"/>
            <a:ext cx="1111542" cy="5174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Pour faire une </a:t>
            </a:r>
            <a:r>
              <a:rPr lang="fr-FR" sz="1138" b="1" dirty="0" err="1">
                <a:solidFill>
                  <a:srgbClr val="00B050"/>
                </a:solidFill>
              </a:rPr>
              <a:t>visio</a:t>
            </a:r>
            <a:r>
              <a:rPr lang="fr-FR" sz="1138" dirty="0"/>
              <a:t> avec la personne</a:t>
            </a:r>
          </a:p>
          <a:p>
            <a:pPr marL="0" indent="0">
              <a:buNone/>
            </a:pPr>
            <a:endParaRPr lang="fr-FR" sz="1138" dirty="0"/>
          </a:p>
        </p:txBody>
      </p:sp>
      <p:sp>
        <p:nvSpPr>
          <p:cNvPr id="88" name="Espace réservé du contenu 2">
            <a:extLst>
              <a:ext uri="{FF2B5EF4-FFF2-40B4-BE49-F238E27FC236}">
                <a16:creationId xmlns:a16="http://schemas.microsoft.com/office/drawing/2014/main" id="{B6F70BBC-1C65-A0DE-F8F6-9F2DD99E4609}"/>
              </a:ext>
            </a:extLst>
          </p:cNvPr>
          <p:cNvSpPr txBox="1">
            <a:spLocks/>
          </p:cNvSpPr>
          <p:nvPr/>
        </p:nvSpPr>
        <p:spPr>
          <a:xfrm>
            <a:off x="8488282" y="1958620"/>
            <a:ext cx="1111542" cy="38449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Pour appeler la personne</a:t>
            </a:r>
          </a:p>
          <a:p>
            <a:pPr marL="0" indent="0">
              <a:buNone/>
            </a:pPr>
            <a:endParaRPr lang="fr-FR" sz="1138" dirty="0"/>
          </a:p>
        </p:txBody>
      </p:sp>
      <p:sp>
        <p:nvSpPr>
          <p:cNvPr id="89" name="Espace réservé du contenu 2">
            <a:extLst>
              <a:ext uri="{FF2B5EF4-FFF2-40B4-BE49-F238E27FC236}">
                <a16:creationId xmlns:a16="http://schemas.microsoft.com/office/drawing/2014/main" id="{9A155BEE-A527-2795-B980-50FE87D207E8}"/>
              </a:ext>
            </a:extLst>
          </p:cNvPr>
          <p:cNvSpPr txBox="1">
            <a:spLocks/>
          </p:cNvSpPr>
          <p:nvPr/>
        </p:nvSpPr>
        <p:spPr>
          <a:xfrm>
            <a:off x="8505537" y="2730124"/>
            <a:ext cx="925009" cy="69887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Paramètres, options sur cette conversation</a:t>
            </a:r>
          </a:p>
          <a:p>
            <a:pPr marL="0" indent="0">
              <a:buNone/>
            </a:pPr>
            <a:endParaRPr lang="fr-FR" sz="1138" dirty="0"/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2465172" y="1847461"/>
            <a:ext cx="1305449" cy="51748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>
                <a:solidFill>
                  <a:schemeClr val="bg1"/>
                </a:solidFill>
              </a:rPr>
              <a:t>Je retrouve toutes mes « </a:t>
            </a:r>
            <a:r>
              <a:rPr lang="fr-FR" sz="1138" b="1" dirty="0">
                <a:solidFill>
                  <a:srgbClr val="00B050"/>
                </a:solidFill>
              </a:rPr>
              <a:t>conversations</a:t>
            </a:r>
            <a:r>
              <a:rPr lang="fr-FR" sz="1138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None/>
            </a:pPr>
            <a:endParaRPr lang="fr-FR" sz="113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387" y="-50568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🤓</a:t>
            </a:r>
            <a:r>
              <a:rPr lang="fr-FR" sz="325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45" y="1437879"/>
            <a:ext cx="5683823" cy="6449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Supprimer</a:t>
            </a:r>
            <a:r>
              <a:rPr lang="fr-FR" dirty="0"/>
              <a:t> des messages ou des conversations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918501"/>
            <a:ext cx="85439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067388" y="2605257"/>
            <a:ext cx="1389700" cy="517483"/>
            <a:chOff x="3417781" y="2370249"/>
            <a:chExt cx="1710400" cy="636902"/>
          </a:xfrm>
        </p:grpSpPr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None/>
              </a:pPr>
              <a:endParaRPr lang="fr-FR" sz="1138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D13D8C57-557F-79BD-496A-699FA1BDBCC7}"/>
              </a:ext>
            </a:extLst>
          </p:cNvPr>
          <p:cNvSpPr txBox="1">
            <a:spLocks/>
          </p:cNvSpPr>
          <p:nvPr/>
        </p:nvSpPr>
        <p:spPr>
          <a:xfrm>
            <a:off x="200520" y="2565770"/>
            <a:ext cx="5193606" cy="2341391"/>
          </a:xfrm>
          <a:prstGeom prst="rect">
            <a:avLst/>
          </a:prstGeom>
        </p:spPr>
        <p:txBody>
          <a:bodyPr vert="horz" lIns="74295" tIns="37148" rIns="74295" bIns="37148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b="1" dirty="0"/>
              <a:t>👉 </a:t>
            </a:r>
            <a:r>
              <a:rPr lang="fr-FR" sz="2275" dirty="0"/>
              <a:t>Appuyer longuement sur le message ou la conversation</a:t>
            </a:r>
          </a:p>
          <a:p>
            <a:pPr marL="0" indent="0">
              <a:buNone/>
            </a:pPr>
            <a:endParaRPr lang="fr-FR" sz="2275" dirty="0"/>
          </a:p>
          <a:p>
            <a:pPr marL="0" indent="0">
              <a:buNone/>
            </a:pPr>
            <a:r>
              <a:rPr lang="fr-FR" sz="2275" dirty="0"/>
              <a:t>👉 Une poubelle apparaît en haut : cliquer dessus </a:t>
            </a:r>
          </a:p>
          <a:p>
            <a:pPr marL="0" indent="0">
              <a:buNone/>
            </a:pPr>
            <a:r>
              <a:rPr lang="fr-FR" sz="2275" dirty="0"/>
              <a:t>	- supprime tous les messages d’une conversation</a:t>
            </a:r>
          </a:p>
          <a:p>
            <a:pPr marL="0" indent="0">
              <a:buNone/>
            </a:pPr>
            <a:r>
              <a:rPr lang="fr-FR" sz="2275" dirty="0"/>
              <a:t>	- dans une conversation : supprime le message sélectionné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6F63FA-F46B-570E-11ED-CDB404AA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66" y="642938"/>
            <a:ext cx="2571122" cy="5572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37E0C6-B36D-0280-F824-6CCF278B6BD3}"/>
              </a:ext>
            </a:extLst>
          </p:cNvPr>
          <p:cNvSpPr/>
          <p:nvPr/>
        </p:nvSpPr>
        <p:spPr>
          <a:xfrm>
            <a:off x="7143154" y="2371026"/>
            <a:ext cx="681038" cy="13510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39EF9C-0412-D5F6-8C19-7BE90E8D22E6}"/>
              </a:ext>
            </a:extLst>
          </p:cNvPr>
          <p:cNvSpPr/>
          <p:nvPr/>
        </p:nvSpPr>
        <p:spPr>
          <a:xfrm>
            <a:off x="7429500" y="2725836"/>
            <a:ext cx="905470" cy="16758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4D2E64-42A0-A2E3-C6EE-17845FB5D18B}"/>
              </a:ext>
            </a:extLst>
          </p:cNvPr>
          <p:cNvSpPr/>
          <p:nvPr/>
        </p:nvSpPr>
        <p:spPr>
          <a:xfrm>
            <a:off x="7592020" y="3187079"/>
            <a:ext cx="905470" cy="16758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47DFF6-5FBF-2B6F-1B22-70799BFA7C7C}"/>
              </a:ext>
            </a:extLst>
          </p:cNvPr>
          <p:cNvSpPr/>
          <p:nvPr/>
        </p:nvSpPr>
        <p:spPr>
          <a:xfrm>
            <a:off x="7371457" y="4115767"/>
            <a:ext cx="905470" cy="16758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EBC3F9-6138-3E4B-69B8-437205AC115F}"/>
              </a:ext>
            </a:extLst>
          </p:cNvPr>
          <p:cNvSpPr/>
          <p:nvPr/>
        </p:nvSpPr>
        <p:spPr>
          <a:xfrm>
            <a:off x="7166371" y="3627630"/>
            <a:ext cx="905470" cy="16758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79619-0271-EF58-62BB-516DE9A07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807" y="3149550"/>
            <a:ext cx="340566" cy="41022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3A1A47-2ECE-0A72-4937-6BCD6ABFB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928" y="3143122"/>
            <a:ext cx="410227" cy="38700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71DCDD1-EC4C-2F8A-EB8C-0F5784FD5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452" y="4088290"/>
            <a:ext cx="410227" cy="38700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960284C-2F66-CFD1-C63F-08DAD0F23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035" y="3675047"/>
            <a:ext cx="448928" cy="13932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6F5F8A2-E1B5-42EE-4650-9C552809F750}"/>
              </a:ext>
            </a:extLst>
          </p:cNvPr>
          <p:cNvSpPr/>
          <p:nvPr/>
        </p:nvSpPr>
        <p:spPr>
          <a:xfrm>
            <a:off x="6768808" y="4572599"/>
            <a:ext cx="2456155" cy="812694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225651-4F7E-53C3-9630-7C702A36CA74}"/>
              </a:ext>
            </a:extLst>
          </p:cNvPr>
          <p:cNvSpPr/>
          <p:nvPr/>
        </p:nvSpPr>
        <p:spPr>
          <a:xfrm>
            <a:off x="6753450" y="5145514"/>
            <a:ext cx="1937518" cy="812694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F353AC5-1981-93CA-B58D-BDD13C7FD73A}"/>
              </a:ext>
            </a:extLst>
          </p:cNvPr>
          <p:cNvSpPr/>
          <p:nvPr/>
        </p:nvSpPr>
        <p:spPr>
          <a:xfrm>
            <a:off x="8137105" y="1041722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30AB674-8A36-FECC-7722-52CFD74BBFA5}"/>
              </a:ext>
            </a:extLst>
          </p:cNvPr>
          <p:cNvCxnSpPr>
            <a:cxnSpLocks/>
          </p:cNvCxnSpPr>
          <p:nvPr/>
        </p:nvCxnSpPr>
        <p:spPr>
          <a:xfrm flipV="1">
            <a:off x="4604743" y="1283969"/>
            <a:ext cx="3532362" cy="26016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-30693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🤓</a:t>
            </a:r>
            <a:r>
              <a:rPr lang="fr-FR" sz="325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20" y="1155087"/>
            <a:ext cx="2903504" cy="392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Créer un groupe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946780"/>
            <a:ext cx="85439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177140" y="1866417"/>
            <a:ext cx="1577391" cy="133904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None/>
              </a:pPr>
              <a:endParaRPr lang="fr-FR" sz="1138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1995454" y="1866417"/>
            <a:ext cx="1759055" cy="133904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None/>
              </a:pPr>
              <a:endParaRPr lang="fr-FR" sz="1138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2D8811D6-F717-B4AC-0854-866F9144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565" y="3362922"/>
            <a:ext cx="2155228" cy="2592233"/>
          </a:xfrm>
          <a:prstGeom prst="rect">
            <a:avLst/>
          </a:prstGeom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24121" y="1806905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1942687" y="1788956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200759" y="3274618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3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2465172" y="1847461"/>
            <a:ext cx="1305449" cy="51748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>
                <a:solidFill>
                  <a:schemeClr val="bg1"/>
                </a:solidFill>
              </a:rPr>
              <a:t>Je retrouve toutes mes « </a:t>
            </a:r>
            <a:r>
              <a:rPr lang="fr-FR" sz="1138" b="1" dirty="0">
                <a:solidFill>
                  <a:srgbClr val="00B050"/>
                </a:solidFill>
              </a:rPr>
              <a:t>conversations</a:t>
            </a:r>
            <a:r>
              <a:rPr lang="fr-FR" sz="1138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None/>
            </a:pPr>
            <a:endParaRPr lang="fr-FR" sz="1138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7A665F5-BCDB-CB63-560D-58FC36FC20B0}"/>
              </a:ext>
            </a:extLst>
          </p:cNvPr>
          <p:cNvSpPr/>
          <p:nvPr/>
        </p:nvSpPr>
        <p:spPr>
          <a:xfrm>
            <a:off x="1682599" y="3684987"/>
            <a:ext cx="782574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9BAEA53-B859-40FA-2073-8764DD5A959D}"/>
              </a:ext>
            </a:extLst>
          </p:cNvPr>
          <p:cNvSpPr txBox="1">
            <a:spLocks/>
          </p:cNvSpPr>
          <p:nvPr/>
        </p:nvSpPr>
        <p:spPr>
          <a:xfrm>
            <a:off x="3537600" y="3516671"/>
            <a:ext cx="1305449" cy="131494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38" dirty="0"/>
              <a:t>Je sélectionne autant de contacts que voulu dans la liste qui apparait. </a:t>
            </a:r>
          </a:p>
          <a:p>
            <a:pPr marL="0" indent="0">
              <a:buNone/>
            </a:pPr>
            <a:r>
              <a:rPr lang="fr-FR" sz="1138" dirty="0"/>
              <a:t>Je peux aussi en chercher les noms grâce à la loupe</a:t>
            </a:r>
          </a:p>
          <a:p>
            <a:pPr marL="0" indent="0">
              <a:buNone/>
            </a:pPr>
            <a:endParaRPr lang="fr-FR" sz="1138" dirty="0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7B56C6F9-5A9F-3471-B7FC-117888BFE0CE}"/>
              </a:ext>
            </a:extLst>
          </p:cNvPr>
          <p:cNvSpPr txBox="1">
            <a:spLocks/>
          </p:cNvSpPr>
          <p:nvPr/>
        </p:nvSpPr>
        <p:spPr>
          <a:xfrm>
            <a:off x="5729528" y="2343734"/>
            <a:ext cx="3422600" cy="232267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25" dirty="0"/>
              <a:t>💡 Bon à savoir </a:t>
            </a:r>
          </a:p>
          <a:p>
            <a:pPr marL="0" indent="0">
              <a:buNone/>
            </a:pPr>
            <a:r>
              <a:rPr lang="fr-FR" sz="1625" dirty="0"/>
              <a:t>✔ Toutes les personnes du groupe reçoivent les messages en même temps</a:t>
            </a:r>
          </a:p>
          <a:p>
            <a:pPr marL="0" indent="0">
              <a:buNone/>
            </a:pPr>
            <a:endParaRPr lang="fr-FR" sz="1625" dirty="0"/>
          </a:p>
          <a:p>
            <a:pPr marL="0" indent="0">
              <a:buNone/>
            </a:pPr>
            <a:r>
              <a:rPr lang="fr-FR" sz="1625" dirty="0"/>
              <a:t>✔ Je peux savoir qui a consulté mes messages :</a:t>
            </a:r>
          </a:p>
          <a:p>
            <a:pPr marL="0" indent="0">
              <a:buNone/>
            </a:pPr>
            <a:endParaRPr lang="fr-FR" sz="1625" dirty="0"/>
          </a:p>
          <a:p>
            <a:pPr marL="0" indent="0">
              <a:buNone/>
            </a:pPr>
            <a:endParaRPr lang="fr-FR" sz="1625" dirty="0"/>
          </a:p>
          <a:p>
            <a:pPr marL="0" indent="0">
              <a:buNone/>
            </a:pPr>
            <a:endParaRPr lang="fr-FR" sz="1625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E3E8482-F18C-A039-506F-C925D3CBD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969" y="4309239"/>
            <a:ext cx="170283" cy="1548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B9DF0F-29C9-7AB2-EDCF-DFB0372BEF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8" t="81749" r="8292" b="4292"/>
          <a:stretch/>
        </p:blipFill>
        <p:spPr>
          <a:xfrm>
            <a:off x="6909279" y="4299127"/>
            <a:ext cx="138886" cy="15480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6386444-FD4E-C1DA-B2BC-55CCF51E0B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74" r="20076" b="87862"/>
          <a:stretch/>
        </p:blipFill>
        <p:spPr>
          <a:xfrm>
            <a:off x="5812567" y="4299127"/>
            <a:ext cx="170909" cy="141918"/>
          </a:xfrm>
          <a:prstGeom prst="rect">
            <a:avLst/>
          </a:prstGeom>
        </p:spPr>
      </p:pic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8AEEA2CC-1BCA-CF81-A088-28248362B2E9}"/>
              </a:ext>
            </a:extLst>
          </p:cNvPr>
          <p:cNvSpPr txBox="1">
            <a:spLocks/>
          </p:cNvSpPr>
          <p:nvPr/>
        </p:nvSpPr>
        <p:spPr>
          <a:xfrm>
            <a:off x="5962295" y="4291732"/>
            <a:ext cx="1015233" cy="120384"/>
          </a:xfrm>
          <a:prstGeom prst="rect">
            <a:avLst/>
          </a:prstGeom>
          <a:ln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/>
              <a:t>Message envoyé</a:t>
            </a:r>
          </a:p>
          <a:p>
            <a:pPr marL="0" indent="0">
              <a:buNone/>
            </a:pPr>
            <a:endParaRPr lang="fr-FR" sz="975" dirty="0"/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888B78D9-6D23-2599-7C98-87875C3E150F}"/>
              </a:ext>
            </a:extLst>
          </p:cNvPr>
          <p:cNvSpPr txBox="1">
            <a:spLocks/>
          </p:cNvSpPr>
          <p:nvPr/>
        </p:nvSpPr>
        <p:spPr>
          <a:xfrm>
            <a:off x="6995850" y="4291721"/>
            <a:ext cx="1015233" cy="120384"/>
          </a:xfrm>
          <a:prstGeom prst="rect">
            <a:avLst/>
          </a:prstGeom>
          <a:ln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/>
              <a:t>Message reçu</a:t>
            </a:r>
          </a:p>
          <a:p>
            <a:pPr marL="0" indent="0">
              <a:buNone/>
            </a:pPr>
            <a:endParaRPr lang="fr-FR" sz="975" dirty="0"/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C0E1B4E6-CD60-7C08-CF8C-27B9C8BC9AEB}"/>
              </a:ext>
            </a:extLst>
          </p:cNvPr>
          <p:cNvSpPr txBox="1">
            <a:spLocks/>
          </p:cNvSpPr>
          <p:nvPr/>
        </p:nvSpPr>
        <p:spPr>
          <a:xfrm>
            <a:off x="7959286" y="4298966"/>
            <a:ext cx="1015233" cy="120384"/>
          </a:xfrm>
          <a:prstGeom prst="rect">
            <a:avLst/>
          </a:prstGeom>
          <a:ln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/>
              <a:t>Message lu</a:t>
            </a:r>
          </a:p>
          <a:p>
            <a:pPr marL="0" indent="0">
              <a:buNone/>
            </a:pPr>
            <a:endParaRPr lang="fr-FR" sz="975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71C5D01-FFA5-36FE-6A60-0BE5AA8B3B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59" t="14894" r="10457" b="19623"/>
          <a:stretch/>
        </p:blipFill>
        <p:spPr>
          <a:xfrm>
            <a:off x="5823409" y="4477381"/>
            <a:ext cx="138886" cy="141918"/>
          </a:xfrm>
          <a:prstGeom prst="rect">
            <a:avLst/>
          </a:prstGeom>
        </p:spPr>
      </p:pic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6F479504-70EE-F0A5-F6AC-B2B9A869E932}"/>
              </a:ext>
            </a:extLst>
          </p:cNvPr>
          <p:cNvSpPr txBox="1">
            <a:spLocks/>
          </p:cNvSpPr>
          <p:nvPr/>
        </p:nvSpPr>
        <p:spPr>
          <a:xfrm>
            <a:off x="5962295" y="4430269"/>
            <a:ext cx="1214437" cy="120384"/>
          </a:xfrm>
          <a:prstGeom prst="rect">
            <a:avLst/>
          </a:prstGeom>
          <a:ln>
            <a:noFill/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/>
              <a:t>Message non envoyé</a:t>
            </a:r>
          </a:p>
          <a:p>
            <a:pPr marL="0" indent="0">
              <a:buNone/>
            </a:pPr>
            <a:endParaRPr lang="fr-FR" sz="975" dirty="0"/>
          </a:p>
        </p:txBody>
      </p:sp>
    </p:spTree>
    <p:extLst>
      <p:ext uri="{BB962C8B-B14F-4D97-AF65-F5344CB8AC3E}">
        <p14:creationId xmlns:p14="http://schemas.microsoft.com/office/powerpoint/2010/main" val="16107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43" y="-293726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🤓</a:t>
            </a:r>
            <a:r>
              <a:rPr lang="fr-FR" sz="325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2" y="589269"/>
            <a:ext cx="2903504" cy="392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Passer des appels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503720"/>
            <a:ext cx="85439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80565" y="842806"/>
            <a:ext cx="1505458" cy="1339045"/>
            <a:chOff x="838200" y="1460908"/>
            <a:chExt cx="1852871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956767" y="1787724"/>
              <a:ext cx="1139608" cy="471316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138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None/>
              </a:pPr>
              <a:endParaRPr lang="fr-FR" sz="1138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27545" y="783294"/>
            <a:ext cx="298712" cy="29105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EE3D44-F80C-4AFE-59B3-3503593C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108"/>
          <a:stretch/>
        </p:blipFill>
        <p:spPr>
          <a:xfrm>
            <a:off x="1757167" y="852939"/>
            <a:ext cx="2112289" cy="83437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36E6D5A-D7BB-2F82-F2F2-DE25C902BA29}"/>
              </a:ext>
            </a:extLst>
          </p:cNvPr>
          <p:cNvSpPr txBox="1">
            <a:spLocks/>
          </p:cNvSpPr>
          <p:nvPr/>
        </p:nvSpPr>
        <p:spPr>
          <a:xfrm>
            <a:off x="729531" y="1414969"/>
            <a:ext cx="909511" cy="66952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>
                <a:solidFill>
                  <a:schemeClr val="bg1"/>
                </a:solidFill>
              </a:rPr>
              <a:t>Je clique sur la conversation de la personne que je veux appeler</a:t>
            </a:r>
          </a:p>
          <a:p>
            <a:pPr marL="0" indent="0">
              <a:buNone/>
            </a:pPr>
            <a:endParaRPr lang="fr-FR" sz="975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2723A1-81EF-5D04-2732-A0B88713990E}"/>
              </a:ext>
            </a:extLst>
          </p:cNvPr>
          <p:cNvSpPr/>
          <p:nvPr/>
        </p:nvSpPr>
        <p:spPr>
          <a:xfrm>
            <a:off x="2957034" y="927838"/>
            <a:ext cx="782574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EC9D51D-200D-CC2D-5CF6-7DF2FA098BCD}"/>
              </a:ext>
            </a:extLst>
          </p:cNvPr>
          <p:cNvSpPr txBox="1">
            <a:spLocks/>
          </p:cNvSpPr>
          <p:nvPr/>
        </p:nvSpPr>
        <p:spPr>
          <a:xfrm>
            <a:off x="2850632" y="1216710"/>
            <a:ext cx="1018824" cy="669523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>
                <a:solidFill>
                  <a:schemeClr val="bg1"/>
                </a:solidFill>
              </a:rPr>
              <a:t>Je choisis avec ou sans la vidéo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91FDF4-6FD7-AB92-6AEA-EA1F178CA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56" y="1941396"/>
            <a:ext cx="1442456" cy="31260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C0D2D0-A4F1-EEEF-0F73-C80CFD06C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74" y="1916496"/>
            <a:ext cx="1442456" cy="3126085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C7DCFAEA-D551-9F25-B644-ADBAFA4BA6B9}"/>
              </a:ext>
            </a:extLst>
          </p:cNvPr>
          <p:cNvSpPr txBox="1">
            <a:spLocks/>
          </p:cNvSpPr>
          <p:nvPr/>
        </p:nvSpPr>
        <p:spPr>
          <a:xfrm>
            <a:off x="3137418" y="2082081"/>
            <a:ext cx="822274" cy="21387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>
                <a:solidFill>
                  <a:schemeClr val="bg1"/>
                </a:solidFill>
              </a:rPr>
              <a:t>Sans la vidéo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E17B3DEC-414B-E7D9-0867-7B2C592D39C3}"/>
              </a:ext>
            </a:extLst>
          </p:cNvPr>
          <p:cNvSpPr txBox="1">
            <a:spLocks/>
          </p:cNvSpPr>
          <p:nvPr/>
        </p:nvSpPr>
        <p:spPr>
          <a:xfrm>
            <a:off x="1403886" y="2082738"/>
            <a:ext cx="823462" cy="2132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>
                <a:solidFill>
                  <a:schemeClr val="bg1"/>
                </a:solidFill>
              </a:rPr>
              <a:t>Avec la vidéo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4DEBC8-5490-0F57-5F72-6870175DA838}"/>
              </a:ext>
            </a:extLst>
          </p:cNvPr>
          <p:cNvSpPr/>
          <p:nvPr/>
        </p:nvSpPr>
        <p:spPr>
          <a:xfrm>
            <a:off x="1446766" y="4572386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562DCB6-A146-DE2F-FFAF-569AE3D14C01}"/>
              </a:ext>
            </a:extLst>
          </p:cNvPr>
          <p:cNvSpPr txBox="1">
            <a:spLocks/>
          </p:cNvSpPr>
          <p:nvPr/>
        </p:nvSpPr>
        <p:spPr>
          <a:xfrm>
            <a:off x="229843" y="4420167"/>
            <a:ext cx="1039051" cy="43431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/>
              <a:t>Changer la caméra (devant ou derrière)</a:t>
            </a:r>
          </a:p>
          <a:p>
            <a:pPr marL="0" indent="0">
              <a:buNone/>
            </a:pPr>
            <a:endParaRPr lang="fr-FR" sz="975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3D5BD73-6D81-A304-0B3B-A1FF84A25B06}"/>
              </a:ext>
            </a:extLst>
          </p:cNvPr>
          <p:cNvCxnSpPr>
            <a:cxnSpLocks/>
            <a:stCxn id="25" idx="2"/>
          </p:cNvCxnSpPr>
          <p:nvPr/>
        </p:nvCxnSpPr>
        <p:spPr>
          <a:xfrm flipH="1" flipV="1">
            <a:off x="1256125" y="4629537"/>
            <a:ext cx="190640" cy="6397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28CBF75F-BFC1-B3CF-1902-CDBDD2BC0ADA}"/>
              </a:ext>
            </a:extLst>
          </p:cNvPr>
          <p:cNvSpPr/>
          <p:nvPr/>
        </p:nvSpPr>
        <p:spPr>
          <a:xfrm>
            <a:off x="2487014" y="4574991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4052ED6-9A1B-3188-D8F1-EEACF277732F}"/>
              </a:ext>
            </a:extLst>
          </p:cNvPr>
          <p:cNvSpPr/>
          <p:nvPr/>
        </p:nvSpPr>
        <p:spPr>
          <a:xfrm>
            <a:off x="4001958" y="4560496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7DF850C3-AC21-4B5B-F1D5-A87540EC5399}"/>
              </a:ext>
            </a:extLst>
          </p:cNvPr>
          <p:cNvSpPr txBox="1">
            <a:spLocks/>
          </p:cNvSpPr>
          <p:nvPr/>
        </p:nvSpPr>
        <p:spPr>
          <a:xfrm>
            <a:off x="2653201" y="3681276"/>
            <a:ext cx="720511" cy="281616"/>
          </a:xfrm>
          <a:prstGeom prst="rect">
            <a:avLst/>
          </a:prstGeom>
          <a:solidFill>
            <a:srgbClr val="121B20"/>
          </a:solidFill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dirty="0">
                <a:solidFill>
                  <a:schemeClr val="bg1"/>
                </a:solidFill>
              </a:rPr>
              <a:t>Raccrocher</a:t>
            </a:r>
          </a:p>
          <a:p>
            <a:pPr marL="0" indent="0">
              <a:buNone/>
            </a:pPr>
            <a:endParaRPr lang="fr-FR" sz="975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F050DEE-88B3-57C4-0889-312618D1E0F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2654507" y="3962891"/>
            <a:ext cx="358950" cy="6012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537ABFA-4A15-32F2-4FA9-2FF65DBB7F04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3013457" y="3962892"/>
            <a:ext cx="1114562" cy="59760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008060A-D6AB-5BB7-B36D-767BB75102D7}"/>
              </a:ext>
            </a:extLst>
          </p:cNvPr>
          <p:cNvCxnSpPr>
            <a:cxnSpLocks/>
          </p:cNvCxnSpPr>
          <p:nvPr/>
        </p:nvCxnSpPr>
        <p:spPr>
          <a:xfrm>
            <a:off x="4461824" y="852939"/>
            <a:ext cx="0" cy="4247982"/>
          </a:xfrm>
          <a:prstGeom prst="line">
            <a:avLst/>
          </a:prstGeom>
          <a:ln w="762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A73F022A-B837-2255-7A78-136479994D70}"/>
              </a:ext>
            </a:extLst>
          </p:cNvPr>
          <p:cNvSpPr txBox="1">
            <a:spLocks/>
          </p:cNvSpPr>
          <p:nvPr/>
        </p:nvSpPr>
        <p:spPr>
          <a:xfrm>
            <a:off x="4750195" y="642102"/>
            <a:ext cx="2903504" cy="392046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Recevoir des appels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EAA422-0984-7F2F-E397-4D504B1D3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77" y="1149684"/>
            <a:ext cx="1522063" cy="33823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9D15FBD-B6B1-5327-2BF1-77237A5C4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2" y="2557156"/>
            <a:ext cx="1522063" cy="3382362"/>
          </a:xfrm>
          <a:prstGeom prst="rect">
            <a:avLst/>
          </a:prstGeom>
        </p:spPr>
      </p:pic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066BEC49-72FD-FC30-CC1B-79527E749F64}"/>
              </a:ext>
            </a:extLst>
          </p:cNvPr>
          <p:cNvSpPr txBox="1">
            <a:spLocks/>
          </p:cNvSpPr>
          <p:nvPr/>
        </p:nvSpPr>
        <p:spPr>
          <a:xfrm>
            <a:off x="5574776" y="3381286"/>
            <a:ext cx="876874" cy="16635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b="1" dirty="0">
                <a:solidFill>
                  <a:schemeClr val="bg1"/>
                </a:solidFill>
              </a:rPr>
              <a:t>Sans la vidéo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5ECA4CAE-785F-BF70-D04E-45BA6BBAF7BC}"/>
              </a:ext>
            </a:extLst>
          </p:cNvPr>
          <p:cNvSpPr txBox="1">
            <a:spLocks/>
          </p:cNvSpPr>
          <p:nvPr/>
        </p:nvSpPr>
        <p:spPr>
          <a:xfrm>
            <a:off x="5425648" y="1974471"/>
            <a:ext cx="878141" cy="1658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75" b="1" dirty="0">
                <a:solidFill>
                  <a:schemeClr val="bg1"/>
                </a:solidFill>
              </a:rPr>
              <a:t>Avec la vidéo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9E1C177-747F-3330-D77C-DC3D4E9C7B6A}"/>
              </a:ext>
            </a:extLst>
          </p:cNvPr>
          <p:cNvSpPr/>
          <p:nvPr/>
        </p:nvSpPr>
        <p:spPr>
          <a:xfrm>
            <a:off x="4749311" y="1362767"/>
            <a:ext cx="782574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C15ADC7-0EE1-8C08-05B6-EFE0346DEB7D}"/>
              </a:ext>
            </a:extLst>
          </p:cNvPr>
          <p:cNvSpPr/>
          <p:nvPr/>
        </p:nvSpPr>
        <p:spPr>
          <a:xfrm>
            <a:off x="5521220" y="2772218"/>
            <a:ext cx="782574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14AE05-217D-2408-9E32-7A6BD4759D91}"/>
              </a:ext>
            </a:extLst>
          </p:cNvPr>
          <p:cNvSpPr/>
          <p:nvPr/>
        </p:nvSpPr>
        <p:spPr>
          <a:xfrm>
            <a:off x="5826526" y="2827225"/>
            <a:ext cx="239911" cy="66116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4732AE-368C-1041-A47E-8BB599E3F9C0}"/>
              </a:ext>
            </a:extLst>
          </p:cNvPr>
          <p:cNvSpPr/>
          <p:nvPr/>
        </p:nvSpPr>
        <p:spPr>
          <a:xfrm>
            <a:off x="5020643" y="1426150"/>
            <a:ext cx="239911" cy="66116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01EADBB-7564-ADFB-E5D3-119E009AF599}"/>
              </a:ext>
            </a:extLst>
          </p:cNvPr>
          <p:cNvCxnSpPr>
            <a:cxnSpLocks/>
          </p:cNvCxnSpPr>
          <p:nvPr/>
        </p:nvCxnSpPr>
        <p:spPr>
          <a:xfrm>
            <a:off x="7225450" y="852939"/>
            <a:ext cx="31544" cy="5362959"/>
          </a:xfrm>
          <a:prstGeom prst="line">
            <a:avLst/>
          </a:prstGeom>
          <a:ln w="762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B04E59D9-DDF3-AC6F-CF8A-1CB893C095C0}"/>
              </a:ext>
            </a:extLst>
          </p:cNvPr>
          <p:cNvSpPr txBox="1">
            <a:spLocks/>
          </p:cNvSpPr>
          <p:nvPr/>
        </p:nvSpPr>
        <p:spPr>
          <a:xfrm>
            <a:off x="7717805" y="609156"/>
            <a:ext cx="2903504" cy="39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/>
              <a:t>Passer des appels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8D4CD6B9-DB9E-7860-12B7-6C0B558EC9D6}"/>
              </a:ext>
            </a:extLst>
          </p:cNvPr>
          <p:cNvGrpSpPr/>
          <p:nvPr/>
        </p:nvGrpSpPr>
        <p:grpSpPr>
          <a:xfrm>
            <a:off x="7405581" y="1091106"/>
            <a:ext cx="2285639" cy="5065570"/>
            <a:chOff x="4326730" y="968376"/>
            <a:chExt cx="2813094" cy="6234548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30067B4A-0D07-5725-0711-78D3B9ED9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96" y="968376"/>
              <a:ext cx="2654628" cy="5753099"/>
            </a:xfrm>
            <a:prstGeom prst="rect">
              <a:avLst/>
            </a:prstGeom>
          </p:spPr>
        </p:pic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A256CB8D-0BBE-A094-575E-270A1A88B77F}"/>
                </a:ext>
              </a:extLst>
            </p:cNvPr>
            <p:cNvSpPr/>
            <p:nvPr/>
          </p:nvSpPr>
          <p:spPr>
            <a:xfrm>
              <a:off x="4633172" y="5966015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 b="1" dirty="0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0FDBD6B8-6CBE-CA95-5146-24839FCC3961}"/>
                </a:ext>
              </a:extLst>
            </p:cNvPr>
            <p:cNvSpPr/>
            <p:nvPr/>
          </p:nvSpPr>
          <p:spPr>
            <a:xfrm>
              <a:off x="5295111" y="5966014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4D7ADC4-00AE-CA05-0B20-26A49927A496}"/>
                </a:ext>
              </a:extLst>
            </p:cNvPr>
            <p:cNvSpPr/>
            <p:nvPr/>
          </p:nvSpPr>
          <p:spPr>
            <a:xfrm>
              <a:off x="5957050" y="5966013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C7AACCFA-C5E8-5620-9B9A-01138A624DEF}"/>
                </a:ext>
              </a:extLst>
            </p:cNvPr>
            <p:cNvSpPr/>
            <p:nvPr/>
          </p:nvSpPr>
          <p:spPr>
            <a:xfrm>
              <a:off x="6829521" y="1311833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51" name="Espace réservé du contenu 2">
              <a:extLst>
                <a:ext uri="{FF2B5EF4-FFF2-40B4-BE49-F238E27FC236}">
                  <a16:creationId xmlns:a16="http://schemas.microsoft.com/office/drawing/2014/main" id="{9136D6F6-74BB-24BF-351C-BFC9D759BD8A}"/>
                </a:ext>
              </a:extLst>
            </p:cNvPr>
            <p:cNvSpPr txBox="1">
              <a:spLocks/>
            </p:cNvSpPr>
            <p:nvPr/>
          </p:nvSpPr>
          <p:spPr>
            <a:xfrm>
              <a:off x="4326730" y="6668378"/>
              <a:ext cx="1278832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975" dirty="0"/>
                <a:t>Mettre ou enlever le haut parleur</a:t>
              </a:r>
            </a:p>
            <a:p>
              <a:pPr marL="0" indent="0">
                <a:buNone/>
              </a:pPr>
              <a:endParaRPr lang="fr-FR" sz="975" dirty="0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413C1390-5550-139B-BD6C-5F7F273B64A3}"/>
                </a:ext>
              </a:extLst>
            </p:cNvPr>
            <p:cNvCxnSpPr>
              <a:cxnSpLocks/>
            </p:cNvCxnSpPr>
            <p:nvPr/>
          </p:nvCxnSpPr>
          <p:spPr>
            <a:xfrm>
              <a:off x="4633172" y="6060529"/>
              <a:ext cx="0" cy="63081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space réservé du contenu 2">
              <a:extLst>
                <a:ext uri="{FF2B5EF4-FFF2-40B4-BE49-F238E27FC236}">
                  <a16:creationId xmlns:a16="http://schemas.microsoft.com/office/drawing/2014/main" id="{554CD91C-56FE-2B61-68FF-209761136E11}"/>
                </a:ext>
              </a:extLst>
            </p:cNvPr>
            <p:cNvSpPr txBox="1">
              <a:spLocks/>
            </p:cNvSpPr>
            <p:nvPr/>
          </p:nvSpPr>
          <p:spPr>
            <a:xfrm>
              <a:off x="4546201" y="4685373"/>
              <a:ext cx="944099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975" dirty="0">
                  <a:solidFill>
                    <a:schemeClr val="bg1"/>
                  </a:solidFill>
                </a:rPr>
                <a:t>Activer ou désactiver la caméra</a:t>
              </a:r>
            </a:p>
            <a:p>
              <a:pPr marL="0" indent="0">
                <a:buNone/>
              </a:pPr>
              <a:endParaRPr lang="fr-FR" sz="975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2817BD72-73C2-71B0-1C4C-262C77A899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640" y="5238394"/>
              <a:ext cx="396186" cy="7027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space réservé du contenu 2">
              <a:extLst>
                <a:ext uri="{FF2B5EF4-FFF2-40B4-BE49-F238E27FC236}">
                  <a16:creationId xmlns:a16="http://schemas.microsoft.com/office/drawing/2014/main" id="{FBDA993E-A885-2422-41F8-469ACEA72A43}"/>
                </a:ext>
              </a:extLst>
            </p:cNvPr>
            <p:cNvSpPr txBox="1">
              <a:spLocks/>
            </p:cNvSpPr>
            <p:nvPr/>
          </p:nvSpPr>
          <p:spPr>
            <a:xfrm>
              <a:off x="6114072" y="4767230"/>
              <a:ext cx="903796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975" dirty="0">
                  <a:solidFill>
                    <a:schemeClr val="bg1"/>
                  </a:solidFill>
                </a:rPr>
                <a:t>Activer ou désactiver le micro</a:t>
              </a:r>
            </a:p>
            <a:p>
              <a:pPr marL="0" indent="0">
                <a:buNone/>
              </a:pPr>
              <a:endParaRPr lang="fr-FR" sz="975" dirty="0">
                <a:solidFill>
                  <a:schemeClr val="bg1"/>
                </a:solidFill>
              </a:endParaRP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08D81C8A-7DD1-6E23-48AA-5DDC8431EFFA}"/>
                </a:ext>
              </a:extLst>
            </p:cNvPr>
            <p:cNvCxnSpPr>
              <a:cxnSpLocks/>
              <a:stCxn id="49" idx="7"/>
              <a:endCxn id="55" idx="2"/>
            </p:cNvCxnSpPr>
            <p:nvPr/>
          </p:nvCxnSpPr>
          <p:spPr>
            <a:xfrm flipV="1">
              <a:off x="6221911" y="5301777"/>
              <a:ext cx="344059" cy="70789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space réservé du contenu 2">
              <a:extLst>
                <a:ext uri="{FF2B5EF4-FFF2-40B4-BE49-F238E27FC236}">
                  <a16:creationId xmlns:a16="http://schemas.microsoft.com/office/drawing/2014/main" id="{BC7BA8F3-D474-8BB6-E314-9CDC5B44809C}"/>
                </a:ext>
              </a:extLst>
            </p:cNvPr>
            <p:cNvSpPr txBox="1">
              <a:spLocks/>
            </p:cNvSpPr>
            <p:nvPr/>
          </p:nvSpPr>
          <p:spPr>
            <a:xfrm>
              <a:off x="6182263" y="2333256"/>
              <a:ext cx="903796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975" dirty="0">
                  <a:solidFill>
                    <a:schemeClr val="bg1"/>
                  </a:solidFill>
                </a:rPr>
                <a:t>Ajouter quelqu’un à l’appel</a:t>
              </a:r>
            </a:p>
            <a:p>
              <a:pPr marL="0" indent="0">
                <a:buNone/>
              </a:pPr>
              <a:endParaRPr lang="fr-FR" sz="975" dirty="0">
                <a:solidFill>
                  <a:schemeClr val="bg1"/>
                </a:solidFill>
              </a:endParaRPr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8ECFC3EA-21C3-C58F-9314-504D967393DA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 flipH="1">
              <a:off x="6634161" y="1609985"/>
              <a:ext cx="383706" cy="72327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B1C785-3221-7A75-A2B7-D79B39D3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60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8329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🤓</a:t>
            </a:r>
            <a:r>
              <a:rPr lang="fr-FR" sz="325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45" y="1437879"/>
            <a:ext cx="2903504" cy="392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Paramètres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7" y="887974"/>
            <a:ext cx="854392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1E8B3B3C-5BB5-BB81-0D73-3F32E7A9F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5649631" y="1485034"/>
            <a:ext cx="2233774" cy="45376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DBEBC8-11E1-6A29-1B3C-3800B01CA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>
          <a:xfrm>
            <a:off x="2220673" y="1498653"/>
            <a:ext cx="2233774" cy="45048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0DB7A5-97D7-B775-6281-D29766EF6233}"/>
              </a:ext>
            </a:extLst>
          </p:cNvPr>
          <p:cNvSpPr/>
          <p:nvPr/>
        </p:nvSpPr>
        <p:spPr>
          <a:xfrm>
            <a:off x="2979539" y="2908219"/>
            <a:ext cx="1132056" cy="191870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AEF321-9B03-A579-2412-C9D2A09BD1EA}"/>
              </a:ext>
            </a:extLst>
          </p:cNvPr>
          <p:cNvSpPr/>
          <p:nvPr/>
        </p:nvSpPr>
        <p:spPr>
          <a:xfrm>
            <a:off x="2979539" y="2543008"/>
            <a:ext cx="1132056" cy="296664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25121F-A5FB-8D72-A075-EA562D77547E}"/>
              </a:ext>
            </a:extLst>
          </p:cNvPr>
          <p:cNvSpPr/>
          <p:nvPr/>
        </p:nvSpPr>
        <p:spPr>
          <a:xfrm>
            <a:off x="3281363" y="2689118"/>
            <a:ext cx="1132056" cy="17283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B48DE6-C5E3-5ACF-10D7-78B1886E7742}"/>
              </a:ext>
            </a:extLst>
          </p:cNvPr>
          <p:cNvSpPr/>
          <p:nvPr/>
        </p:nvSpPr>
        <p:spPr>
          <a:xfrm>
            <a:off x="2220673" y="3377650"/>
            <a:ext cx="2192746" cy="1900986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B38580-C5F8-BD6A-01DE-2BA8726C45FF}"/>
              </a:ext>
            </a:extLst>
          </p:cNvPr>
          <p:cNvSpPr/>
          <p:nvPr/>
        </p:nvSpPr>
        <p:spPr>
          <a:xfrm>
            <a:off x="2277431" y="3824947"/>
            <a:ext cx="1230517" cy="1900986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0E718DD-AF34-9945-99A0-99FB8B2E7C2C}"/>
              </a:ext>
            </a:extLst>
          </p:cNvPr>
          <p:cNvSpPr/>
          <p:nvPr/>
        </p:nvSpPr>
        <p:spPr>
          <a:xfrm>
            <a:off x="4223311" y="1489666"/>
            <a:ext cx="252121" cy="2422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 b="1" dirty="0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B87CCCDF-7294-4DCE-7AB5-9CA9045B75A5}"/>
              </a:ext>
            </a:extLst>
          </p:cNvPr>
          <p:cNvSpPr/>
          <p:nvPr/>
        </p:nvSpPr>
        <p:spPr>
          <a:xfrm>
            <a:off x="4471673" y="3412831"/>
            <a:ext cx="837324" cy="4727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B51F2E-DB2A-C9C7-0921-7313579D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404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2579</TotalTime>
  <Words>649</Words>
  <Application>Microsoft Office PowerPoint</Application>
  <PresentationFormat>Format A4 (210 x 297 mm)</PresentationFormat>
  <Paragraphs>118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🤔 WhatsApp, C’est quoi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23</cp:revision>
  <cp:lastPrinted>2022-01-05T16:24:52Z</cp:lastPrinted>
  <dcterms:created xsi:type="dcterms:W3CDTF">2021-12-15T13:49:53Z</dcterms:created>
  <dcterms:modified xsi:type="dcterms:W3CDTF">2022-08-09T07:25:37Z</dcterms:modified>
</cp:coreProperties>
</file>